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256" r:id="rId2"/>
    <p:sldId id="257" r:id="rId3"/>
    <p:sldId id="259" r:id="rId4"/>
    <p:sldId id="260" r:id="rId5"/>
    <p:sldId id="262" r:id="rId6"/>
    <p:sldId id="263" r:id="rId7"/>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10"/>
  </p:normalViewPr>
  <p:slideViewPr>
    <p:cSldViewPr snapToGrid="0" snapToObjects="1">
      <p:cViewPr varScale="1">
        <p:scale>
          <a:sx n="65" d="100"/>
          <a:sy n="65" d="100"/>
        </p:scale>
        <p:origin x="83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5275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everyone. My name is Harry Depina, and today, I’ll be presenting an analysis of customer purchase decisions using the OJ dataset. This presentation explores the factors influencing whether customers choose Citrus Hill or Minute Maid orange juice brands, using a decision tree model to evaluate predictive factors and model performance."</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OJ dataset consists of 1,070 observations, each representing an individual purchase of orange juice. Our goal is to predict whether a customer chooses Citrus Hill or Minute Maid based on several key factors. The primary features include price, brand loyalty, and the type of store where the purchase was made. We used a 70-30 data split, where 70% of the data was used to train the decision tree model, and the remaining 30% was used for testing. This approach helps evaluate the model’s generalization capability when making predictions on unseen data</a:t>
            </a:r>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the decision tree visualization. The root node, or the first split, is based on brand loyalty, which emerged as the most influential factor in predicting which brand customers would purchase. If a customer demonstrated high loyalty towards one brand, the model classified them accordingly. Subsequent splits further refine the predictions based on factors like price differences and store-related variables, such as whether discounts were applied to one brand over the other.</a:t>
            </a:r>
          </a:p>
          <a:p>
            <a:r>
              <a:rPr lang="en-US" dirty="0"/>
              <a:t>The terminal nodes represent the predicted class—either Citrus Hill or Minute Maid. Each terminal node provides probability estimates, indicating the model's confidence in its predictions. This hierarchical structure allows us to understand the decision-making process step by step, based on the characteristics of the customers."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assess the model's performance, we used several evaluation metrics. The accuracy was 84.2%, meaning the model correctly predicted the purchase outcome in 84.2% of cases on the training data. While accuracy provides a basic understanding of model performance, it doesn't capture the entire picture, especially when there may be an imbalance between the classes.</a:t>
            </a:r>
          </a:p>
          <a:p>
            <a:r>
              <a:rPr lang="en-US" dirty="0"/>
              <a:t>Therefore, we also used the ROC curve to evaluate the model's ability to differentiate between the two brands. The Area Under the Curve, or AUC, was 0.839, indicating good model performance. An AUC score close to 1 suggests that the model is highly effective in distinguishing between Citrus Hill and Minute Maid purchases, while a score closer to 0.5 would indicate performance no better than random guessing."</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decision tree analysis identified several key factors influencing purchase behavior. Brand loyalty was the most significant predictor, which aligns with what we know about consumer behavior: customers who are loyal to a brand are more likely to stick with it, even when competing options are available. Price was another important factor, with significant price differences swaying decisions even among loyal customers. This suggests that competitive pricing strategies could be effective in attracting customers from rival brands.</a:t>
            </a:r>
          </a:p>
          <a:p>
            <a:r>
              <a:rPr lang="en-US" dirty="0"/>
              <a:t>The retail environment also played a role, with certain store types or promotional settings impacting customer choices. For example, discounts or special offers in certain stores could tip the balance in favor of one brand over the other."</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the decision tree model helped us understand the primary drivers behind customer purchasing decisions for orange juice. Brand loyalty emerged as the most influential factor, followed by price and store characteristics. The model performed reasonably well, with an AUC score of 0.839 and an accuracy of 84.2%, but there is still room for improvement.</a:t>
            </a:r>
          </a:p>
          <a:p>
            <a:r>
              <a:rPr lang="en-US" dirty="0"/>
              <a:t>Future steps could include refining the model through pruning to prevent overfitting or experimenting with different splitting criteria. Additionally, incorporating more features, such as customer demographics or seasonal trends, could provide a more nuanced understanding of purchase behavior. This could help further enhance the predictive power of the model and offer deeper insights into consumer preferences.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5.xml"/><Relationship Id="rId7" Type="http://schemas.openxmlformats.org/officeDocument/2006/relationships/image" Target="../media/image8.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3.xml"/><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9144000" y="0"/>
            <a:ext cx="5486400" cy="8229600"/>
          </a:xfrm>
          <a:prstGeom prst="rect">
            <a:avLst/>
          </a:prstGeom>
        </p:spPr>
      </p:pic>
      <p:sp>
        <p:nvSpPr>
          <p:cNvPr id="3" name="Text 0"/>
          <p:cNvSpPr/>
          <p:nvPr/>
        </p:nvSpPr>
        <p:spPr>
          <a:xfrm>
            <a:off x="864037" y="1187768"/>
            <a:ext cx="7415927" cy="3193971"/>
          </a:xfrm>
          <a:prstGeom prst="rect">
            <a:avLst/>
          </a:prstGeom>
          <a:noFill/>
          <a:ln/>
        </p:spPr>
        <p:txBody>
          <a:bodyPr wrap="square" lIns="0" tIns="0" rIns="0" bIns="0" rtlCol="0" anchor="t"/>
          <a:lstStyle/>
          <a:p>
            <a:pPr marL="0" indent="0">
              <a:lnSpc>
                <a:spcPts val="8350"/>
              </a:lnSpc>
              <a:buNone/>
            </a:pPr>
            <a:r>
              <a:rPr lang="en-US" sz="6700" b="1" kern="0" spc="-201" dirty="0">
                <a:solidFill>
                  <a:srgbClr val="000000"/>
                </a:solidFill>
                <a:latin typeface="Inter Bold" pitchFamily="34" charset="0"/>
                <a:ea typeface="Inter Bold" pitchFamily="34" charset="-122"/>
                <a:cs typeface="Inter Bold" pitchFamily="34" charset="-120"/>
              </a:rPr>
              <a:t>Decision Tree Analysis on OJ Dataset</a:t>
            </a:r>
            <a:endParaRPr lang="en-US" sz="6700" dirty="0"/>
          </a:p>
        </p:txBody>
      </p:sp>
      <p:sp>
        <p:nvSpPr>
          <p:cNvPr id="4" name="Text 1"/>
          <p:cNvSpPr/>
          <p:nvPr/>
        </p:nvSpPr>
        <p:spPr>
          <a:xfrm>
            <a:off x="864037" y="4752023"/>
            <a:ext cx="7415927" cy="1580198"/>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122"/>
                <a:cs typeface="Inter" pitchFamily="34" charset="-120"/>
              </a:rPr>
              <a:t>This presentation explores the factors impacting customer purchase decisions between Citrus Hill and Minute Maid orange juice brands. We'll analyze the OJ dataset using decision tree methods, evaluating model performance and key predictors.</a:t>
            </a:r>
            <a:endParaRPr lang="en-US" sz="1900" dirty="0"/>
          </a:p>
        </p:txBody>
      </p:sp>
      <p:sp>
        <p:nvSpPr>
          <p:cNvPr id="5" name="Shape 2"/>
          <p:cNvSpPr/>
          <p:nvPr/>
        </p:nvSpPr>
        <p:spPr>
          <a:xfrm>
            <a:off x="864037" y="6628328"/>
            <a:ext cx="394930" cy="394930"/>
          </a:xfrm>
          <a:prstGeom prst="roundRect">
            <a:avLst>
              <a:gd name="adj" fmla="val 23151155"/>
            </a:avLst>
          </a:prstGeom>
          <a:noFill/>
          <a:ln w="7620">
            <a:solidFill>
              <a:srgbClr val="FFFFFF"/>
            </a:solidFill>
            <a:prstDash val="solid"/>
          </a:ln>
        </p:spPr>
        <p:txBody>
          <a:bodyPr/>
          <a:lstStyle/>
          <a:p>
            <a:endParaRPr lang="en-US"/>
          </a:p>
        </p:txBody>
      </p:sp>
      <p:sp>
        <p:nvSpPr>
          <p:cNvPr id="7" name="Text 3"/>
          <p:cNvSpPr/>
          <p:nvPr/>
        </p:nvSpPr>
        <p:spPr>
          <a:xfrm>
            <a:off x="1382316" y="6609874"/>
            <a:ext cx="2357080" cy="431959"/>
          </a:xfrm>
          <a:prstGeom prst="rect">
            <a:avLst/>
          </a:prstGeom>
          <a:noFill/>
          <a:ln/>
        </p:spPr>
        <p:txBody>
          <a:bodyPr wrap="none" lIns="0" tIns="0" rIns="0" bIns="0" rtlCol="0" anchor="t"/>
          <a:lstStyle/>
          <a:p>
            <a:pPr marL="0" indent="0" algn="l">
              <a:lnSpc>
                <a:spcPts val="3400"/>
              </a:lnSpc>
              <a:buNone/>
            </a:pPr>
            <a:r>
              <a:rPr lang="en-US" sz="2400" b="1" kern="0" spc="-39" dirty="0">
                <a:solidFill>
                  <a:srgbClr val="272525"/>
                </a:solidFill>
                <a:latin typeface="Inter Bold" pitchFamily="34" charset="0"/>
                <a:ea typeface="Inter Bold" pitchFamily="34" charset="-122"/>
                <a:cs typeface="Inter Bold" pitchFamily="34" charset="-120"/>
              </a:rPr>
              <a:t>by Harry Depina</a:t>
            </a:r>
            <a:endParaRPr lang="en-US" sz="2400" dirty="0"/>
          </a:p>
        </p:txBody>
      </p:sp>
      <p:pic>
        <p:nvPicPr>
          <p:cNvPr id="20" name="Video 19">
            <a:hlinkClick r:id="" action="ppaction://media"/>
            <a:extLst>
              <a:ext uri="{FF2B5EF4-FFF2-40B4-BE49-F238E27FC236}">
                <a16:creationId xmlns:a16="http://schemas.microsoft.com/office/drawing/2014/main" id="{945D3E14-525D-8E84-B572-C867F1FDCDD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2062765" y="5661965"/>
            <a:ext cx="2468880" cy="246888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9658"/>
    </mc:Choice>
    <mc:Fallback>
      <p:transition spd="slow" advTm="396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0"/>
                </p:tgtEl>
              </p:cMediaNode>
            </p:video>
            <p:seq concurrent="1" nextAc="seek">
              <p:cTn id="8" restart="whenNotActive" fill="hold" evtFilter="cancelBubble" nodeType="interactiveSeq">
                <p:stCondLst>
                  <p:cond evt="onClick" delay="0">
                    <p:tgtEl>
                      <p:spTgt spid="2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0"/>
                                        </p:tgtEl>
                                      </p:cBhvr>
                                    </p:cmd>
                                  </p:childTnLst>
                                </p:cTn>
                              </p:par>
                            </p:childTnLst>
                          </p:cTn>
                        </p:par>
                      </p:childTnLst>
                    </p:cTn>
                  </p:par>
                </p:childTnLst>
              </p:cTn>
              <p:nextCondLst>
                <p:cond evt="onClick" delay="0">
                  <p:tgtEl>
                    <p:spTgt spid="20"/>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9144000" y="0"/>
            <a:ext cx="5486400" cy="8229600"/>
          </a:xfrm>
          <a:prstGeom prst="rect">
            <a:avLst/>
          </a:prstGeom>
        </p:spPr>
      </p:pic>
      <p:sp>
        <p:nvSpPr>
          <p:cNvPr id="3" name="Text 0"/>
          <p:cNvSpPr/>
          <p:nvPr/>
        </p:nvSpPr>
        <p:spPr>
          <a:xfrm>
            <a:off x="864037" y="894636"/>
            <a:ext cx="6172200" cy="771525"/>
          </a:xfrm>
          <a:prstGeom prst="rect">
            <a:avLst/>
          </a:prstGeom>
          <a:noFill/>
          <a:ln/>
        </p:spPr>
        <p:txBody>
          <a:bodyPr wrap="none" lIns="0" tIns="0" rIns="0" bIns="0" rtlCol="0" anchor="t"/>
          <a:lstStyle/>
          <a:p>
            <a:pPr marL="0" indent="0">
              <a:lnSpc>
                <a:spcPts val="6050"/>
              </a:lnSpc>
              <a:buNone/>
            </a:pPr>
            <a:r>
              <a:rPr lang="en-US" sz="4850" b="1" kern="0" spc="-146" dirty="0">
                <a:solidFill>
                  <a:srgbClr val="000000"/>
                </a:solidFill>
                <a:latin typeface="Inter Bold" pitchFamily="34" charset="0"/>
                <a:ea typeface="Inter Bold" pitchFamily="34" charset="-122"/>
                <a:cs typeface="Inter Bold" pitchFamily="34" charset="-120"/>
              </a:rPr>
              <a:t>Dataset Overview</a:t>
            </a:r>
            <a:endParaRPr lang="en-US" sz="4850" dirty="0"/>
          </a:p>
        </p:txBody>
      </p:sp>
      <p:sp>
        <p:nvSpPr>
          <p:cNvPr id="4" name="Shape 1"/>
          <p:cNvSpPr/>
          <p:nvPr/>
        </p:nvSpPr>
        <p:spPr>
          <a:xfrm>
            <a:off x="864037" y="2314099"/>
            <a:ext cx="555427" cy="555427"/>
          </a:xfrm>
          <a:prstGeom prst="roundRect">
            <a:avLst>
              <a:gd name="adj" fmla="val 18669"/>
            </a:avLst>
          </a:prstGeom>
          <a:solidFill>
            <a:srgbClr val="DADBF1"/>
          </a:solidFill>
          <a:ln w="15240">
            <a:solidFill>
              <a:srgbClr val="C0C1D7"/>
            </a:solidFill>
            <a:prstDash val="solid"/>
          </a:ln>
        </p:spPr>
        <p:txBody>
          <a:bodyPr/>
          <a:lstStyle/>
          <a:p>
            <a:endParaRPr lang="en-US"/>
          </a:p>
        </p:txBody>
      </p:sp>
      <p:sp>
        <p:nvSpPr>
          <p:cNvPr id="5" name="Text 2"/>
          <p:cNvSpPr/>
          <p:nvPr/>
        </p:nvSpPr>
        <p:spPr>
          <a:xfrm>
            <a:off x="1067395" y="2406610"/>
            <a:ext cx="148590" cy="370284"/>
          </a:xfrm>
          <a:prstGeom prst="rect">
            <a:avLst/>
          </a:prstGeom>
          <a:noFill/>
          <a:ln/>
        </p:spPr>
        <p:txBody>
          <a:bodyPr wrap="none" lIns="0" tIns="0" rIns="0" bIns="0" rtlCol="0" anchor="t"/>
          <a:lstStyle/>
          <a:p>
            <a:pPr marL="0" indent="0" algn="ctr">
              <a:lnSpc>
                <a:spcPts val="2900"/>
              </a:lnSpc>
              <a:buNone/>
            </a:pPr>
            <a:r>
              <a:rPr lang="en-US" sz="2900" b="1" kern="0" spc="-87" dirty="0">
                <a:solidFill>
                  <a:srgbClr val="272525"/>
                </a:solidFill>
                <a:latin typeface="Inter Bold" pitchFamily="34" charset="0"/>
                <a:ea typeface="Inter Bold" pitchFamily="34" charset="-122"/>
                <a:cs typeface="Inter Bold" pitchFamily="34" charset="-120"/>
              </a:rPr>
              <a:t>1</a:t>
            </a:r>
            <a:endParaRPr lang="en-US" sz="2900" dirty="0"/>
          </a:p>
        </p:txBody>
      </p:sp>
      <p:sp>
        <p:nvSpPr>
          <p:cNvPr id="6" name="Text 3"/>
          <p:cNvSpPr/>
          <p:nvPr/>
        </p:nvSpPr>
        <p:spPr>
          <a:xfrm>
            <a:off x="1666280" y="2314099"/>
            <a:ext cx="3086100" cy="385763"/>
          </a:xfrm>
          <a:prstGeom prst="rect">
            <a:avLst/>
          </a:prstGeom>
          <a:noFill/>
          <a:ln/>
        </p:spPr>
        <p:txBody>
          <a:bodyPr wrap="none" lIns="0" tIns="0" rIns="0" bIns="0" rtlCol="0" anchor="t"/>
          <a:lstStyle/>
          <a:p>
            <a:pPr marL="0" indent="0">
              <a:lnSpc>
                <a:spcPts val="3000"/>
              </a:lnSpc>
              <a:buNone/>
            </a:pPr>
            <a:r>
              <a:rPr lang="en-US" sz="2400" b="1" kern="0" spc="-73" dirty="0">
                <a:solidFill>
                  <a:srgbClr val="272525"/>
                </a:solidFill>
                <a:latin typeface="Inter Bold" pitchFamily="34" charset="0"/>
                <a:ea typeface="Inter Bold" pitchFamily="34" charset="-122"/>
                <a:cs typeface="Inter Bold" pitchFamily="34" charset="-120"/>
              </a:rPr>
              <a:t>Sample Size</a:t>
            </a:r>
            <a:endParaRPr lang="en-US" sz="2400" dirty="0"/>
          </a:p>
        </p:txBody>
      </p:sp>
      <p:sp>
        <p:nvSpPr>
          <p:cNvPr id="7" name="Text 4"/>
          <p:cNvSpPr/>
          <p:nvPr/>
        </p:nvSpPr>
        <p:spPr>
          <a:xfrm>
            <a:off x="1666280" y="2847975"/>
            <a:ext cx="6613684" cy="790099"/>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122"/>
                <a:cs typeface="Inter" pitchFamily="34" charset="-120"/>
              </a:rPr>
              <a:t>1,070 observations of orange juice purchases, providing a robust dataset for analysis.</a:t>
            </a:r>
            <a:endParaRPr lang="en-US" sz="1900" dirty="0"/>
          </a:p>
        </p:txBody>
      </p:sp>
      <p:sp>
        <p:nvSpPr>
          <p:cNvPr id="8" name="Shape 5"/>
          <p:cNvSpPr/>
          <p:nvPr/>
        </p:nvSpPr>
        <p:spPr>
          <a:xfrm>
            <a:off x="864037" y="4162544"/>
            <a:ext cx="555427" cy="555427"/>
          </a:xfrm>
          <a:prstGeom prst="roundRect">
            <a:avLst>
              <a:gd name="adj" fmla="val 18669"/>
            </a:avLst>
          </a:prstGeom>
          <a:solidFill>
            <a:srgbClr val="DADBF1"/>
          </a:solidFill>
          <a:ln w="15240">
            <a:solidFill>
              <a:srgbClr val="C0C1D7"/>
            </a:solidFill>
            <a:prstDash val="solid"/>
          </a:ln>
        </p:spPr>
        <p:txBody>
          <a:bodyPr/>
          <a:lstStyle/>
          <a:p>
            <a:endParaRPr lang="en-US"/>
          </a:p>
        </p:txBody>
      </p:sp>
      <p:sp>
        <p:nvSpPr>
          <p:cNvPr id="9" name="Text 6"/>
          <p:cNvSpPr/>
          <p:nvPr/>
        </p:nvSpPr>
        <p:spPr>
          <a:xfrm>
            <a:off x="1030605" y="4255056"/>
            <a:ext cx="222171" cy="370284"/>
          </a:xfrm>
          <a:prstGeom prst="rect">
            <a:avLst/>
          </a:prstGeom>
          <a:noFill/>
          <a:ln/>
        </p:spPr>
        <p:txBody>
          <a:bodyPr wrap="none" lIns="0" tIns="0" rIns="0" bIns="0" rtlCol="0" anchor="t"/>
          <a:lstStyle/>
          <a:p>
            <a:pPr marL="0" indent="0" algn="ctr">
              <a:lnSpc>
                <a:spcPts val="2900"/>
              </a:lnSpc>
              <a:buNone/>
            </a:pPr>
            <a:r>
              <a:rPr lang="en-US" sz="2900" b="1" kern="0" spc="-87" dirty="0">
                <a:solidFill>
                  <a:srgbClr val="272525"/>
                </a:solidFill>
                <a:latin typeface="Inter Bold" pitchFamily="34" charset="0"/>
                <a:ea typeface="Inter Bold" pitchFamily="34" charset="-122"/>
                <a:cs typeface="Inter Bold" pitchFamily="34" charset="-120"/>
              </a:rPr>
              <a:t>2</a:t>
            </a:r>
            <a:endParaRPr lang="en-US" sz="2900" dirty="0"/>
          </a:p>
        </p:txBody>
      </p:sp>
      <p:sp>
        <p:nvSpPr>
          <p:cNvPr id="10" name="Text 7"/>
          <p:cNvSpPr/>
          <p:nvPr/>
        </p:nvSpPr>
        <p:spPr>
          <a:xfrm>
            <a:off x="1666280" y="4162544"/>
            <a:ext cx="3086100" cy="385763"/>
          </a:xfrm>
          <a:prstGeom prst="rect">
            <a:avLst/>
          </a:prstGeom>
          <a:noFill/>
          <a:ln/>
        </p:spPr>
        <p:txBody>
          <a:bodyPr wrap="none" lIns="0" tIns="0" rIns="0" bIns="0" rtlCol="0" anchor="t"/>
          <a:lstStyle/>
          <a:p>
            <a:pPr marL="0" indent="0">
              <a:lnSpc>
                <a:spcPts val="3000"/>
              </a:lnSpc>
              <a:buNone/>
            </a:pPr>
            <a:r>
              <a:rPr lang="en-US" sz="2400" b="1" kern="0" spc="-73" dirty="0">
                <a:solidFill>
                  <a:srgbClr val="272525"/>
                </a:solidFill>
                <a:latin typeface="Inter Bold" pitchFamily="34" charset="0"/>
                <a:ea typeface="Inter Bold" pitchFamily="34" charset="-122"/>
                <a:cs typeface="Inter Bold" pitchFamily="34" charset="-120"/>
              </a:rPr>
              <a:t>Prediction Goal</a:t>
            </a:r>
            <a:endParaRPr lang="en-US" sz="2400" dirty="0"/>
          </a:p>
        </p:txBody>
      </p:sp>
      <p:sp>
        <p:nvSpPr>
          <p:cNvPr id="11" name="Text 8"/>
          <p:cNvSpPr/>
          <p:nvPr/>
        </p:nvSpPr>
        <p:spPr>
          <a:xfrm>
            <a:off x="1666280" y="4696420"/>
            <a:ext cx="6613684" cy="790099"/>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122"/>
                <a:cs typeface="Inter" pitchFamily="34" charset="-120"/>
              </a:rPr>
              <a:t>Determine whether a customer chooses Citrus Hill or Minute Maid based on various factors.</a:t>
            </a:r>
            <a:endParaRPr lang="en-US" sz="1900" dirty="0"/>
          </a:p>
        </p:txBody>
      </p:sp>
      <p:sp>
        <p:nvSpPr>
          <p:cNvPr id="12" name="Shape 9"/>
          <p:cNvSpPr/>
          <p:nvPr/>
        </p:nvSpPr>
        <p:spPr>
          <a:xfrm>
            <a:off x="864037" y="6010989"/>
            <a:ext cx="555427" cy="555427"/>
          </a:xfrm>
          <a:prstGeom prst="roundRect">
            <a:avLst>
              <a:gd name="adj" fmla="val 18669"/>
            </a:avLst>
          </a:prstGeom>
          <a:solidFill>
            <a:srgbClr val="DADBF1"/>
          </a:solidFill>
          <a:ln w="15240">
            <a:solidFill>
              <a:srgbClr val="C0C1D7"/>
            </a:solidFill>
            <a:prstDash val="solid"/>
          </a:ln>
        </p:spPr>
        <p:txBody>
          <a:bodyPr/>
          <a:lstStyle/>
          <a:p>
            <a:endParaRPr lang="en-US"/>
          </a:p>
        </p:txBody>
      </p:sp>
      <p:sp>
        <p:nvSpPr>
          <p:cNvPr id="13" name="Text 10"/>
          <p:cNvSpPr/>
          <p:nvPr/>
        </p:nvSpPr>
        <p:spPr>
          <a:xfrm>
            <a:off x="1027748" y="6103501"/>
            <a:ext cx="228005" cy="370284"/>
          </a:xfrm>
          <a:prstGeom prst="rect">
            <a:avLst/>
          </a:prstGeom>
          <a:noFill/>
          <a:ln/>
        </p:spPr>
        <p:txBody>
          <a:bodyPr wrap="none" lIns="0" tIns="0" rIns="0" bIns="0" rtlCol="0" anchor="t"/>
          <a:lstStyle/>
          <a:p>
            <a:pPr marL="0" indent="0" algn="ctr">
              <a:lnSpc>
                <a:spcPts val="2900"/>
              </a:lnSpc>
              <a:buNone/>
            </a:pPr>
            <a:r>
              <a:rPr lang="en-US" sz="2900" b="1" kern="0" spc="-87" dirty="0">
                <a:solidFill>
                  <a:srgbClr val="272525"/>
                </a:solidFill>
                <a:latin typeface="Inter Bold" pitchFamily="34" charset="0"/>
                <a:ea typeface="Inter Bold" pitchFamily="34" charset="-122"/>
                <a:cs typeface="Inter Bold" pitchFamily="34" charset="-120"/>
              </a:rPr>
              <a:t>3</a:t>
            </a:r>
            <a:endParaRPr lang="en-US" sz="2900" dirty="0"/>
          </a:p>
        </p:txBody>
      </p:sp>
      <p:sp>
        <p:nvSpPr>
          <p:cNvPr id="14" name="Text 11"/>
          <p:cNvSpPr/>
          <p:nvPr/>
        </p:nvSpPr>
        <p:spPr>
          <a:xfrm>
            <a:off x="1666280" y="6010989"/>
            <a:ext cx="3086100" cy="385763"/>
          </a:xfrm>
          <a:prstGeom prst="rect">
            <a:avLst/>
          </a:prstGeom>
          <a:noFill/>
          <a:ln/>
        </p:spPr>
        <p:txBody>
          <a:bodyPr wrap="none" lIns="0" tIns="0" rIns="0" bIns="0" rtlCol="0" anchor="t"/>
          <a:lstStyle/>
          <a:p>
            <a:pPr marL="0" indent="0">
              <a:lnSpc>
                <a:spcPts val="3000"/>
              </a:lnSpc>
              <a:buNone/>
            </a:pPr>
            <a:r>
              <a:rPr lang="en-US" sz="2400" b="1" kern="0" spc="-73" dirty="0">
                <a:solidFill>
                  <a:srgbClr val="272525"/>
                </a:solidFill>
                <a:latin typeface="Inter Bold" pitchFamily="34" charset="0"/>
                <a:ea typeface="Inter Bold" pitchFamily="34" charset="-122"/>
                <a:cs typeface="Inter Bold" pitchFamily="34" charset="-120"/>
              </a:rPr>
              <a:t>Key Features</a:t>
            </a:r>
            <a:endParaRPr lang="en-US" sz="2400" dirty="0"/>
          </a:p>
        </p:txBody>
      </p:sp>
      <p:sp>
        <p:nvSpPr>
          <p:cNvPr id="15" name="Text 12"/>
          <p:cNvSpPr/>
          <p:nvPr/>
        </p:nvSpPr>
        <p:spPr>
          <a:xfrm>
            <a:off x="1666280" y="6544866"/>
            <a:ext cx="6613684" cy="790099"/>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122"/>
                <a:cs typeface="Inter" pitchFamily="34" charset="-120"/>
              </a:rPr>
              <a:t>Price, Brand Loyalty, and Store Type serve as primary predictors in our model.</a:t>
            </a:r>
            <a:endParaRPr lang="en-US" sz="1900" dirty="0"/>
          </a:p>
        </p:txBody>
      </p:sp>
      <p:pic>
        <p:nvPicPr>
          <p:cNvPr id="28" name="Video 27">
            <a:hlinkClick r:id="" action="ppaction://media"/>
            <a:extLst>
              <a:ext uri="{FF2B5EF4-FFF2-40B4-BE49-F238E27FC236}">
                <a16:creationId xmlns:a16="http://schemas.microsoft.com/office/drawing/2014/main" id="{3976702C-9DDB-EEF4-39AD-DB1EEADCCD8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2062765" y="5661965"/>
            <a:ext cx="2468880" cy="246888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45861"/>
    </mc:Choice>
    <mc:Fallback>
      <p:transition spd="slow" advTm="458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8"/>
                </p:tgtEl>
              </p:cMediaNode>
            </p:video>
            <p:seq concurrent="1" nextAc="seek">
              <p:cTn id="8" restart="whenNotActive" fill="hold" evtFilter="cancelBubble" nodeType="interactiveSeq">
                <p:stCondLst>
                  <p:cond evt="onClick" delay="0">
                    <p:tgtEl>
                      <p:spTgt spid="2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8"/>
                                        </p:tgtEl>
                                      </p:cBhvr>
                                    </p:cmd>
                                  </p:childTnLst>
                                </p:cTn>
                              </p:par>
                            </p:childTnLst>
                          </p:cTn>
                        </p:par>
                      </p:childTnLst>
                    </p:cTn>
                  </p:par>
                </p:childTnLst>
              </p:cTn>
              <p:nextCondLst>
                <p:cond evt="onClick" delay="0">
                  <p:tgtEl>
                    <p:spTgt spid="28"/>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6289834" y="829151"/>
            <a:ext cx="7138630" cy="717352"/>
          </a:xfrm>
          <a:prstGeom prst="rect">
            <a:avLst/>
          </a:prstGeom>
          <a:noFill/>
          <a:ln/>
        </p:spPr>
        <p:txBody>
          <a:bodyPr wrap="none" lIns="0" tIns="0" rIns="0" bIns="0" rtlCol="0" anchor="t"/>
          <a:lstStyle/>
          <a:p>
            <a:pPr marL="0" indent="0">
              <a:lnSpc>
                <a:spcPts val="5600"/>
              </a:lnSpc>
              <a:buNone/>
            </a:pPr>
            <a:r>
              <a:rPr lang="en-US" sz="4500" b="1" kern="0" spc="-136" dirty="0">
                <a:solidFill>
                  <a:srgbClr val="000000"/>
                </a:solidFill>
                <a:latin typeface="Inter Bold" pitchFamily="34" charset="0"/>
                <a:ea typeface="Inter Bold" pitchFamily="34" charset="-122"/>
                <a:cs typeface="Inter Bold" pitchFamily="34" charset="-120"/>
              </a:rPr>
              <a:t>Decision Tree Visualization</a:t>
            </a:r>
            <a:endParaRPr lang="en-US" sz="4500" dirty="0"/>
          </a:p>
        </p:txBody>
      </p:sp>
      <p:pic>
        <p:nvPicPr>
          <p:cNvPr id="4" name="Image 1" descr="preencoded.png"/>
          <p:cNvPicPr>
            <a:picLocks noChangeAspect="1"/>
          </p:cNvPicPr>
          <p:nvPr/>
        </p:nvPicPr>
        <p:blipFill>
          <a:blip r:embed="rId5"/>
          <a:stretch>
            <a:fillRect/>
          </a:stretch>
        </p:blipFill>
        <p:spPr>
          <a:xfrm>
            <a:off x="6289834" y="1890832"/>
            <a:ext cx="1147763" cy="1836539"/>
          </a:xfrm>
          <a:prstGeom prst="rect">
            <a:avLst/>
          </a:prstGeom>
        </p:spPr>
      </p:pic>
      <p:sp>
        <p:nvSpPr>
          <p:cNvPr id="5" name="Text 1"/>
          <p:cNvSpPr/>
          <p:nvPr/>
        </p:nvSpPr>
        <p:spPr>
          <a:xfrm>
            <a:off x="7781925" y="2120384"/>
            <a:ext cx="3344823" cy="358616"/>
          </a:xfrm>
          <a:prstGeom prst="rect">
            <a:avLst/>
          </a:prstGeom>
          <a:noFill/>
          <a:ln/>
        </p:spPr>
        <p:txBody>
          <a:bodyPr wrap="none" lIns="0" tIns="0" rIns="0" bIns="0" rtlCol="0" anchor="t"/>
          <a:lstStyle/>
          <a:p>
            <a:pPr marL="0" indent="0" algn="l">
              <a:lnSpc>
                <a:spcPts val="2800"/>
              </a:lnSpc>
              <a:buNone/>
            </a:pPr>
            <a:r>
              <a:rPr lang="en-US" sz="2250" b="1" kern="0" spc="-68" dirty="0">
                <a:solidFill>
                  <a:srgbClr val="272525"/>
                </a:solidFill>
                <a:latin typeface="Inter Bold" pitchFamily="34" charset="0"/>
                <a:ea typeface="Inter Bold" pitchFamily="34" charset="-122"/>
                <a:cs typeface="Inter Bold" pitchFamily="34" charset="-120"/>
              </a:rPr>
              <a:t>Root Node: Brand Loyalty</a:t>
            </a:r>
            <a:endParaRPr lang="en-US" sz="2250" dirty="0"/>
          </a:p>
        </p:txBody>
      </p:sp>
      <p:sp>
        <p:nvSpPr>
          <p:cNvPr id="6" name="Text 2"/>
          <p:cNvSpPr/>
          <p:nvPr/>
        </p:nvSpPr>
        <p:spPr>
          <a:xfrm>
            <a:off x="7781925" y="2616637"/>
            <a:ext cx="6045041" cy="734378"/>
          </a:xfrm>
          <a:prstGeom prst="rect">
            <a:avLst/>
          </a:prstGeom>
          <a:noFill/>
          <a:ln/>
        </p:spPr>
        <p:txBody>
          <a:bodyPr wrap="square" lIns="0" tIns="0" rIns="0" bIns="0" rtlCol="0" anchor="t"/>
          <a:lstStyle/>
          <a:p>
            <a:pPr marL="0" indent="0" algn="l">
              <a:lnSpc>
                <a:spcPts val="2850"/>
              </a:lnSpc>
              <a:buNone/>
            </a:pPr>
            <a:r>
              <a:rPr lang="en-US" sz="1800" kern="0" spc="-36" dirty="0">
                <a:solidFill>
                  <a:srgbClr val="272525"/>
                </a:solidFill>
                <a:latin typeface="Inter" pitchFamily="34" charset="0"/>
                <a:ea typeface="Inter" pitchFamily="34" charset="-122"/>
                <a:cs typeface="Inter" pitchFamily="34" charset="-120"/>
              </a:rPr>
              <a:t>The most influential factor in predicting orange juice brand choice.</a:t>
            </a:r>
            <a:endParaRPr lang="en-US" sz="1800" dirty="0"/>
          </a:p>
        </p:txBody>
      </p:sp>
      <p:pic>
        <p:nvPicPr>
          <p:cNvPr id="7" name="Image 2" descr="preencoded.png"/>
          <p:cNvPicPr>
            <a:picLocks noChangeAspect="1"/>
          </p:cNvPicPr>
          <p:nvPr/>
        </p:nvPicPr>
        <p:blipFill>
          <a:blip r:embed="rId6"/>
          <a:stretch>
            <a:fillRect/>
          </a:stretch>
        </p:blipFill>
        <p:spPr>
          <a:xfrm>
            <a:off x="6289834" y="3727371"/>
            <a:ext cx="1147763" cy="1836539"/>
          </a:xfrm>
          <a:prstGeom prst="rect">
            <a:avLst/>
          </a:prstGeom>
        </p:spPr>
      </p:pic>
      <p:sp>
        <p:nvSpPr>
          <p:cNvPr id="8" name="Text 3"/>
          <p:cNvSpPr/>
          <p:nvPr/>
        </p:nvSpPr>
        <p:spPr>
          <a:xfrm>
            <a:off x="7781925" y="3956923"/>
            <a:ext cx="2869525" cy="358616"/>
          </a:xfrm>
          <a:prstGeom prst="rect">
            <a:avLst/>
          </a:prstGeom>
          <a:noFill/>
          <a:ln/>
        </p:spPr>
        <p:txBody>
          <a:bodyPr wrap="none" lIns="0" tIns="0" rIns="0" bIns="0" rtlCol="0" anchor="t"/>
          <a:lstStyle/>
          <a:p>
            <a:pPr marL="0" indent="0" algn="l">
              <a:lnSpc>
                <a:spcPts val="2800"/>
              </a:lnSpc>
              <a:buNone/>
            </a:pPr>
            <a:r>
              <a:rPr lang="en-US" sz="2250" b="1" kern="0" spc="-68" dirty="0">
                <a:solidFill>
                  <a:srgbClr val="272525"/>
                </a:solidFill>
                <a:latin typeface="Inter Bold" pitchFamily="34" charset="0"/>
                <a:ea typeface="Inter Bold" pitchFamily="34" charset="-122"/>
                <a:cs typeface="Inter Bold" pitchFamily="34" charset="-120"/>
              </a:rPr>
              <a:t>Secondary Splits</a:t>
            </a:r>
            <a:endParaRPr lang="en-US" sz="2250" dirty="0"/>
          </a:p>
        </p:txBody>
      </p:sp>
      <p:sp>
        <p:nvSpPr>
          <p:cNvPr id="9" name="Text 4"/>
          <p:cNvSpPr/>
          <p:nvPr/>
        </p:nvSpPr>
        <p:spPr>
          <a:xfrm>
            <a:off x="7781925" y="4453176"/>
            <a:ext cx="6045041" cy="734378"/>
          </a:xfrm>
          <a:prstGeom prst="rect">
            <a:avLst/>
          </a:prstGeom>
          <a:noFill/>
          <a:ln/>
        </p:spPr>
        <p:txBody>
          <a:bodyPr wrap="square" lIns="0" tIns="0" rIns="0" bIns="0" rtlCol="0" anchor="t"/>
          <a:lstStyle/>
          <a:p>
            <a:pPr marL="0" indent="0" algn="l">
              <a:lnSpc>
                <a:spcPts val="2850"/>
              </a:lnSpc>
              <a:buNone/>
            </a:pPr>
            <a:r>
              <a:rPr lang="en-US" sz="1800" kern="0" spc="-36" dirty="0">
                <a:solidFill>
                  <a:srgbClr val="272525"/>
                </a:solidFill>
                <a:latin typeface="Inter" pitchFamily="34" charset="0"/>
                <a:ea typeface="Inter" pitchFamily="34" charset="-122"/>
                <a:cs typeface="Inter" pitchFamily="34" charset="-120"/>
              </a:rPr>
              <a:t>Price differences and store-related variables further refine predictions.</a:t>
            </a:r>
            <a:endParaRPr lang="en-US" sz="1800" dirty="0"/>
          </a:p>
        </p:txBody>
      </p:sp>
      <p:pic>
        <p:nvPicPr>
          <p:cNvPr id="10" name="Image 3" descr="preencoded.png"/>
          <p:cNvPicPr>
            <a:picLocks noChangeAspect="1"/>
          </p:cNvPicPr>
          <p:nvPr/>
        </p:nvPicPr>
        <p:blipFill>
          <a:blip r:embed="rId7"/>
          <a:stretch>
            <a:fillRect/>
          </a:stretch>
        </p:blipFill>
        <p:spPr>
          <a:xfrm>
            <a:off x="6289834" y="5563910"/>
            <a:ext cx="1147763" cy="1836539"/>
          </a:xfrm>
          <a:prstGeom prst="rect">
            <a:avLst/>
          </a:prstGeom>
        </p:spPr>
      </p:pic>
      <p:sp>
        <p:nvSpPr>
          <p:cNvPr id="11" name="Text 5"/>
          <p:cNvSpPr/>
          <p:nvPr/>
        </p:nvSpPr>
        <p:spPr>
          <a:xfrm>
            <a:off x="7781925" y="5793462"/>
            <a:ext cx="2869525" cy="358616"/>
          </a:xfrm>
          <a:prstGeom prst="rect">
            <a:avLst/>
          </a:prstGeom>
          <a:noFill/>
          <a:ln/>
        </p:spPr>
        <p:txBody>
          <a:bodyPr wrap="none" lIns="0" tIns="0" rIns="0" bIns="0" rtlCol="0" anchor="t"/>
          <a:lstStyle/>
          <a:p>
            <a:pPr marL="0" indent="0" algn="l">
              <a:lnSpc>
                <a:spcPts val="2800"/>
              </a:lnSpc>
              <a:buNone/>
            </a:pPr>
            <a:r>
              <a:rPr lang="en-US" sz="2250" b="1" kern="0" spc="-68" dirty="0">
                <a:solidFill>
                  <a:srgbClr val="272525"/>
                </a:solidFill>
                <a:latin typeface="Inter Bold" pitchFamily="34" charset="0"/>
                <a:ea typeface="Inter Bold" pitchFamily="34" charset="-122"/>
                <a:cs typeface="Inter Bold" pitchFamily="34" charset="-120"/>
              </a:rPr>
              <a:t>Terminal Nodes</a:t>
            </a:r>
            <a:endParaRPr lang="en-US" sz="2250" dirty="0"/>
          </a:p>
        </p:txBody>
      </p:sp>
      <p:sp>
        <p:nvSpPr>
          <p:cNvPr id="12" name="Text 6"/>
          <p:cNvSpPr/>
          <p:nvPr/>
        </p:nvSpPr>
        <p:spPr>
          <a:xfrm>
            <a:off x="7781925" y="6289715"/>
            <a:ext cx="6045041" cy="734378"/>
          </a:xfrm>
          <a:prstGeom prst="rect">
            <a:avLst/>
          </a:prstGeom>
          <a:noFill/>
          <a:ln/>
        </p:spPr>
        <p:txBody>
          <a:bodyPr wrap="square" lIns="0" tIns="0" rIns="0" bIns="0" rtlCol="0" anchor="t"/>
          <a:lstStyle/>
          <a:p>
            <a:pPr marL="0" indent="0" algn="l">
              <a:lnSpc>
                <a:spcPts val="2850"/>
              </a:lnSpc>
              <a:buNone/>
            </a:pPr>
            <a:r>
              <a:rPr lang="en-US" sz="1800" kern="0" spc="-36" dirty="0">
                <a:solidFill>
                  <a:srgbClr val="272525"/>
                </a:solidFill>
                <a:latin typeface="Inter" pitchFamily="34" charset="0"/>
                <a:ea typeface="Inter" pitchFamily="34" charset="-122"/>
                <a:cs typeface="Inter" pitchFamily="34" charset="-120"/>
              </a:rPr>
              <a:t>Represent predicted classes (CH or MM) with associated probability estimates.</a:t>
            </a:r>
            <a:endParaRPr lang="en-US" sz="1800" dirty="0"/>
          </a:p>
        </p:txBody>
      </p:sp>
      <p:pic>
        <p:nvPicPr>
          <p:cNvPr id="14" name="Picture 13" descr="A diagram of a flowchart">
            <a:extLst>
              <a:ext uri="{FF2B5EF4-FFF2-40B4-BE49-F238E27FC236}">
                <a16:creationId xmlns:a16="http://schemas.microsoft.com/office/drawing/2014/main" id="{932B6609-6E39-8493-36E4-8B9664B81285}"/>
              </a:ext>
            </a:extLst>
          </p:cNvPr>
          <p:cNvPicPr>
            <a:picLocks noChangeAspect="1"/>
          </p:cNvPicPr>
          <p:nvPr/>
        </p:nvPicPr>
        <p:blipFill>
          <a:blip r:embed="rId8"/>
          <a:stretch>
            <a:fillRect/>
          </a:stretch>
        </p:blipFill>
        <p:spPr>
          <a:xfrm>
            <a:off x="329079" y="829152"/>
            <a:ext cx="5616427" cy="6463470"/>
          </a:xfrm>
          <a:prstGeom prst="rect">
            <a:avLst/>
          </a:prstGeom>
        </p:spPr>
      </p:pic>
      <p:pic>
        <p:nvPicPr>
          <p:cNvPr id="16" name="Video 15">
            <a:hlinkClick r:id="" action="ppaction://media"/>
            <a:extLst>
              <a:ext uri="{FF2B5EF4-FFF2-40B4-BE49-F238E27FC236}">
                <a16:creationId xmlns:a16="http://schemas.microsoft.com/office/drawing/2014/main" id="{50844F7A-E962-534B-874F-443B5DE74B8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9"/>
          <a:srcRect l="21875" r="21875"/>
          <a:stretch>
            <a:fillRect/>
          </a:stretch>
        </p:blipFill>
        <p:spPr>
          <a:xfrm>
            <a:off x="12062765" y="5661965"/>
            <a:ext cx="2468880" cy="246888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55574"/>
    </mc:Choice>
    <mc:Fallback>
      <p:transition spd="slow" advTm="555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55178" y="732410"/>
            <a:ext cx="6172200" cy="771525"/>
          </a:xfrm>
          <a:prstGeom prst="rect">
            <a:avLst/>
          </a:prstGeom>
          <a:noFill/>
          <a:ln/>
        </p:spPr>
        <p:txBody>
          <a:bodyPr wrap="none" lIns="0" tIns="0" rIns="0" bIns="0" rtlCol="0" anchor="t"/>
          <a:lstStyle/>
          <a:p>
            <a:pPr marL="0" indent="0">
              <a:lnSpc>
                <a:spcPts val="6050"/>
              </a:lnSpc>
              <a:buNone/>
            </a:pPr>
            <a:r>
              <a:rPr lang="en-US" sz="4850" b="1" kern="0" spc="-146" dirty="0">
                <a:solidFill>
                  <a:srgbClr val="000000"/>
                </a:solidFill>
                <a:latin typeface="Inter Bold" pitchFamily="34" charset="0"/>
                <a:ea typeface="Inter Bold" pitchFamily="34" charset="-122"/>
                <a:cs typeface="Inter Bold" pitchFamily="34" charset="-120"/>
              </a:rPr>
              <a:t>Model Evaluation</a:t>
            </a:r>
            <a:endParaRPr lang="en-US" sz="4850" dirty="0"/>
          </a:p>
        </p:txBody>
      </p:sp>
      <p:sp>
        <p:nvSpPr>
          <p:cNvPr id="3" name="Text 1"/>
          <p:cNvSpPr/>
          <p:nvPr/>
        </p:nvSpPr>
        <p:spPr>
          <a:xfrm>
            <a:off x="555178" y="1761581"/>
            <a:ext cx="3086100" cy="385763"/>
          </a:xfrm>
          <a:prstGeom prst="rect">
            <a:avLst/>
          </a:prstGeom>
          <a:noFill/>
          <a:ln/>
        </p:spPr>
        <p:txBody>
          <a:bodyPr wrap="none" lIns="0" tIns="0" rIns="0" bIns="0" rtlCol="0" anchor="t"/>
          <a:lstStyle/>
          <a:p>
            <a:pPr marL="0" indent="0">
              <a:lnSpc>
                <a:spcPts val="3000"/>
              </a:lnSpc>
              <a:buNone/>
            </a:pPr>
            <a:r>
              <a:rPr lang="en-US" sz="2400" b="1" kern="0" spc="-73" dirty="0">
                <a:solidFill>
                  <a:srgbClr val="000000"/>
                </a:solidFill>
                <a:latin typeface="Inter Bold" pitchFamily="34" charset="0"/>
                <a:ea typeface="Inter Bold" pitchFamily="34" charset="-122"/>
                <a:cs typeface="Inter Bold" pitchFamily="34" charset="-120"/>
              </a:rPr>
              <a:t>Accuracy</a:t>
            </a:r>
            <a:endParaRPr lang="en-US" sz="2400" dirty="0"/>
          </a:p>
        </p:txBody>
      </p:sp>
      <p:sp>
        <p:nvSpPr>
          <p:cNvPr id="4" name="Text 2"/>
          <p:cNvSpPr/>
          <p:nvPr/>
        </p:nvSpPr>
        <p:spPr>
          <a:xfrm>
            <a:off x="148817" y="2370265"/>
            <a:ext cx="3898821" cy="1185148"/>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122"/>
                <a:cs typeface="Inter" pitchFamily="34" charset="-120"/>
              </a:rPr>
              <a:t>Measured by correct prediction rate on training data. Indicates model's basic performance.</a:t>
            </a:r>
            <a:endParaRPr lang="en-US" sz="1900" dirty="0"/>
          </a:p>
        </p:txBody>
      </p:sp>
      <p:sp>
        <p:nvSpPr>
          <p:cNvPr id="5" name="Text 3"/>
          <p:cNvSpPr/>
          <p:nvPr/>
        </p:nvSpPr>
        <p:spPr>
          <a:xfrm>
            <a:off x="555177" y="3778334"/>
            <a:ext cx="3086100" cy="385763"/>
          </a:xfrm>
          <a:prstGeom prst="rect">
            <a:avLst/>
          </a:prstGeom>
          <a:noFill/>
          <a:ln/>
        </p:spPr>
        <p:txBody>
          <a:bodyPr wrap="none" lIns="0" tIns="0" rIns="0" bIns="0" rtlCol="0" anchor="t"/>
          <a:lstStyle/>
          <a:p>
            <a:pPr marL="0" indent="0">
              <a:lnSpc>
                <a:spcPts val="3000"/>
              </a:lnSpc>
              <a:buNone/>
            </a:pPr>
            <a:r>
              <a:rPr lang="en-US" sz="2400" b="1" kern="0" spc="-73" dirty="0">
                <a:solidFill>
                  <a:srgbClr val="000000"/>
                </a:solidFill>
                <a:latin typeface="Inter Bold" pitchFamily="34" charset="0"/>
                <a:ea typeface="Inter Bold" pitchFamily="34" charset="-122"/>
                <a:cs typeface="Inter Bold" pitchFamily="34" charset="-120"/>
              </a:rPr>
              <a:t>ROC Curve</a:t>
            </a:r>
            <a:endParaRPr lang="en-US" sz="2400" dirty="0"/>
          </a:p>
        </p:txBody>
      </p:sp>
      <p:sp>
        <p:nvSpPr>
          <p:cNvPr id="6" name="Text 4"/>
          <p:cNvSpPr/>
          <p:nvPr/>
        </p:nvSpPr>
        <p:spPr>
          <a:xfrm>
            <a:off x="148816" y="4387018"/>
            <a:ext cx="3898821" cy="1185148"/>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122"/>
                <a:cs typeface="Inter" pitchFamily="34" charset="-120"/>
              </a:rPr>
              <a:t>Visualizes trade-off between true positive and false positive rates across thresholds.</a:t>
            </a:r>
            <a:endParaRPr lang="en-US" sz="1900" dirty="0"/>
          </a:p>
        </p:txBody>
      </p:sp>
      <p:sp>
        <p:nvSpPr>
          <p:cNvPr id="7" name="Text 5"/>
          <p:cNvSpPr/>
          <p:nvPr/>
        </p:nvSpPr>
        <p:spPr>
          <a:xfrm>
            <a:off x="551621" y="5222592"/>
            <a:ext cx="3086100" cy="385763"/>
          </a:xfrm>
          <a:prstGeom prst="rect">
            <a:avLst/>
          </a:prstGeom>
          <a:noFill/>
          <a:ln/>
        </p:spPr>
        <p:txBody>
          <a:bodyPr wrap="none" lIns="0" tIns="0" rIns="0" bIns="0" rtlCol="0" anchor="t"/>
          <a:lstStyle/>
          <a:p>
            <a:pPr marL="0" indent="0">
              <a:lnSpc>
                <a:spcPts val="3000"/>
              </a:lnSpc>
              <a:buNone/>
            </a:pPr>
            <a:r>
              <a:rPr lang="en-US" sz="2400" b="1" kern="0" spc="-73" dirty="0">
                <a:solidFill>
                  <a:srgbClr val="000000"/>
                </a:solidFill>
                <a:latin typeface="Inter Bold" pitchFamily="34" charset="0"/>
                <a:ea typeface="Inter Bold" pitchFamily="34" charset="-122"/>
                <a:cs typeface="Inter Bold" pitchFamily="34" charset="-120"/>
              </a:rPr>
              <a:t>AUC Score</a:t>
            </a:r>
            <a:endParaRPr lang="en-US" sz="2400" dirty="0"/>
          </a:p>
        </p:txBody>
      </p:sp>
      <p:sp>
        <p:nvSpPr>
          <p:cNvPr id="8" name="Text 6"/>
          <p:cNvSpPr/>
          <p:nvPr/>
        </p:nvSpPr>
        <p:spPr>
          <a:xfrm>
            <a:off x="148817" y="5948071"/>
            <a:ext cx="3898821" cy="1185148"/>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122"/>
                <a:cs typeface="Inter" pitchFamily="34" charset="-120"/>
              </a:rPr>
              <a:t>0.839 indicates good model performance in differentiating between the two brands.</a:t>
            </a:r>
            <a:endParaRPr lang="en-US" sz="1900" dirty="0"/>
          </a:p>
        </p:txBody>
      </p:sp>
      <p:pic>
        <p:nvPicPr>
          <p:cNvPr id="10" name="Picture 9" descr="A graph of a curve&#10;&#10;Description automatically generated">
            <a:extLst>
              <a:ext uri="{FF2B5EF4-FFF2-40B4-BE49-F238E27FC236}">
                <a16:creationId xmlns:a16="http://schemas.microsoft.com/office/drawing/2014/main" id="{83DAD3B6-C9D4-1986-A114-A57B5BC9FF98}"/>
              </a:ext>
            </a:extLst>
          </p:cNvPr>
          <p:cNvPicPr>
            <a:picLocks noChangeAspect="1"/>
          </p:cNvPicPr>
          <p:nvPr/>
        </p:nvPicPr>
        <p:blipFill>
          <a:blip r:embed="rId5"/>
          <a:stretch>
            <a:fillRect/>
          </a:stretch>
        </p:blipFill>
        <p:spPr>
          <a:xfrm>
            <a:off x="5750382" y="1503936"/>
            <a:ext cx="6389987" cy="5314874"/>
          </a:xfrm>
          <a:prstGeom prst="rect">
            <a:avLst/>
          </a:prstGeom>
        </p:spPr>
      </p:pic>
      <p:pic>
        <p:nvPicPr>
          <p:cNvPr id="18" name="Video 17">
            <a:hlinkClick r:id="" action="ppaction://media"/>
            <a:extLst>
              <a:ext uri="{FF2B5EF4-FFF2-40B4-BE49-F238E27FC236}">
                <a16:creationId xmlns:a16="http://schemas.microsoft.com/office/drawing/2014/main" id="{99EC2302-4AAE-708D-7E72-1ED99DCE538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2062765" y="5661965"/>
            <a:ext cx="2468880" cy="246888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60856"/>
    </mc:Choice>
    <mc:Fallback>
      <p:transition spd="slow" advTm="608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9144000" y="0"/>
            <a:ext cx="5486400" cy="8229600"/>
          </a:xfrm>
          <a:prstGeom prst="rect">
            <a:avLst/>
          </a:prstGeom>
        </p:spPr>
      </p:pic>
      <p:sp>
        <p:nvSpPr>
          <p:cNvPr id="3" name="Text 0"/>
          <p:cNvSpPr/>
          <p:nvPr/>
        </p:nvSpPr>
        <p:spPr>
          <a:xfrm>
            <a:off x="864037" y="939760"/>
            <a:ext cx="7415927" cy="1543050"/>
          </a:xfrm>
          <a:prstGeom prst="rect">
            <a:avLst/>
          </a:prstGeom>
          <a:noFill/>
          <a:ln/>
        </p:spPr>
        <p:txBody>
          <a:bodyPr wrap="square" lIns="0" tIns="0" rIns="0" bIns="0" rtlCol="0" anchor="t"/>
          <a:lstStyle/>
          <a:p>
            <a:pPr marL="0" indent="0">
              <a:lnSpc>
                <a:spcPts val="6050"/>
              </a:lnSpc>
              <a:buNone/>
            </a:pPr>
            <a:r>
              <a:rPr lang="en-US" sz="4850" b="1" kern="0" spc="-146" dirty="0">
                <a:solidFill>
                  <a:srgbClr val="000000"/>
                </a:solidFill>
                <a:latin typeface="Inter Bold" pitchFamily="34" charset="0"/>
                <a:ea typeface="Inter Bold" pitchFamily="34" charset="-122"/>
                <a:cs typeface="Inter Bold" pitchFamily="34" charset="-120"/>
              </a:rPr>
              <a:t>Model Performance Summary</a:t>
            </a:r>
            <a:endParaRPr lang="en-US" sz="4850" dirty="0"/>
          </a:p>
        </p:txBody>
      </p:sp>
      <p:sp>
        <p:nvSpPr>
          <p:cNvPr id="4" name="Shape 1"/>
          <p:cNvSpPr/>
          <p:nvPr/>
        </p:nvSpPr>
        <p:spPr>
          <a:xfrm>
            <a:off x="864037" y="2853095"/>
            <a:ext cx="7415927" cy="4436745"/>
          </a:xfrm>
          <a:prstGeom prst="roundRect">
            <a:avLst>
              <a:gd name="adj" fmla="val 2337"/>
            </a:avLst>
          </a:prstGeom>
          <a:noFill/>
          <a:ln w="15240">
            <a:solidFill>
              <a:srgbClr val="000000">
                <a:alpha val="8000"/>
              </a:srgbClr>
            </a:solidFill>
            <a:prstDash val="solid"/>
          </a:ln>
        </p:spPr>
        <p:txBody>
          <a:bodyPr/>
          <a:lstStyle/>
          <a:p>
            <a:endParaRPr lang="en-US"/>
          </a:p>
        </p:txBody>
      </p:sp>
      <p:sp>
        <p:nvSpPr>
          <p:cNvPr id="5" name="Shape 2"/>
          <p:cNvSpPr/>
          <p:nvPr/>
        </p:nvSpPr>
        <p:spPr>
          <a:xfrm>
            <a:off x="879277" y="2868335"/>
            <a:ext cx="7384613" cy="706517"/>
          </a:xfrm>
          <a:prstGeom prst="rect">
            <a:avLst/>
          </a:prstGeom>
          <a:solidFill>
            <a:srgbClr val="FFFFFF">
              <a:alpha val="4000"/>
            </a:srgbClr>
          </a:solidFill>
          <a:ln/>
        </p:spPr>
        <p:txBody>
          <a:bodyPr/>
          <a:lstStyle/>
          <a:p>
            <a:endParaRPr lang="en-US"/>
          </a:p>
        </p:txBody>
      </p:sp>
      <p:sp>
        <p:nvSpPr>
          <p:cNvPr id="6" name="Text 3"/>
          <p:cNvSpPr/>
          <p:nvPr/>
        </p:nvSpPr>
        <p:spPr>
          <a:xfrm>
            <a:off x="1126927" y="3024068"/>
            <a:ext cx="1963817"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122"/>
                <a:cs typeface="Inter" pitchFamily="34" charset="-120"/>
              </a:rPr>
              <a:t>Metric</a:t>
            </a:r>
            <a:endParaRPr lang="en-US" sz="1900" dirty="0"/>
          </a:p>
        </p:txBody>
      </p:sp>
      <p:sp>
        <p:nvSpPr>
          <p:cNvPr id="7" name="Text 4"/>
          <p:cNvSpPr/>
          <p:nvPr/>
        </p:nvSpPr>
        <p:spPr>
          <a:xfrm>
            <a:off x="3591997" y="3024068"/>
            <a:ext cx="1960007"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122"/>
                <a:cs typeface="Inter" pitchFamily="34" charset="-120"/>
              </a:rPr>
              <a:t>Value</a:t>
            </a:r>
            <a:endParaRPr lang="en-US" sz="1900" dirty="0"/>
          </a:p>
        </p:txBody>
      </p:sp>
      <p:sp>
        <p:nvSpPr>
          <p:cNvPr id="8" name="Text 5"/>
          <p:cNvSpPr/>
          <p:nvPr/>
        </p:nvSpPr>
        <p:spPr>
          <a:xfrm>
            <a:off x="6053257" y="3024068"/>
            <a:ext cx="1963817"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122"/>
                <a:cs typeface="Inter" pitchFamily="34" charset="-120"/>
              </a:rPr>
              <a:t>Interpretation</a:t>
            </a:r>
            <a:endParaRPr lang="en-US" sz="1900" dirty="0"/>
          </a:p>
        </p:txBody>
      </p:sp>
      <p:sp>
        <p:nvSpPr>
          <p:cNvPr id="9" name="Shape 6"/>
          <p:cNvSpPr/>
          <p:nvPr/>
        </p:nvSpPr>
        <p:spPr>
          <a:xfrm>
            <a:off x="879277" y="3574852"/>
            <a:ext cx="7384613" cy="1101566"/>
          </a:xfrm>
          <a:prstGeom prst="rect">
            <a:avLst/>
          </a:prstGeom>
          <a:solidFill>
            <a:srgbClr val="000000">
              <a:alpha val="4000"/>
            </a:srgbClr>
          </a:solidFill>
          <a:ln/>
        </p:spPr>
        <p:txBody>
          <a:bodyPr/>
          <a:lstStyle/>
          <a:p>
            <a:endParaRPr lang="en-US"/>
          </a:p>
        </p:txBody>
      </p:sp>
      <p:sp>
        <p:nvSpPr>
          <p:cNvPr id="10" name="Text 7"/>
          <p:cNvSpPr/>
          <p:nvPr/>
        </p:nvSpPr>
        <p:spPr>
          <a:xfrm>
            <a:off x="1126927" y="3730585"/>
            <a:ext cx="1963817"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122"/>
                <a:cs typeface="Inter" pitchFamily="34" charset="-120"/>
              </a:rPr>
              <a:t>AUC Score</a:t>
            </a:r>
            <a:endParaRPr lang="en-US" sz="1900" dirty="0"/>
          </a:p>
        </p:txBody>
      </p:sp>
      <p:sp>
        <p:nvSpPr>
          <p:cNvPr id="11" name="Text 8"/>
          <p:cNvSpPr/>
          <p:nvPr/>
        </p:nvSpPr>
        <p:spPr>
          <a:xfrm>
            <a:off x="3591997" y="3730585"/>
            <a:ext cx="1960007"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122"/>
                <a:cs typeface="Inter" pitchFamily="34" charset="-120"/>
              </a:rPr>
              <a:t>0.839</a:t>
            </a:r>
            <a:endParaRPr lang="en-US" sz="1900" dirty="0"/>
          </a:p>
        </p:txBody>
      </p:sp>
      <p:sp>
        <p:nvSpPr>
          <p:cNvPr id="12" name="Text 9"/>
          <p:cNvSpPr/>
          <p:nvPr/>
        </p:nvSpPr>
        <p:spPr>
          <a:xfrm>
            <a:off x="6053257" y="3730585"/>
            <a:ext cx="1963817" cy="790099"/>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122"/>
                <a:cs typeface="Inter" pitchFamily="34" charset="-120"/>
              </a:rPr>
              <a:t>Good discrimination</a:t>
            </a:r>
            <a:endParaRPr lang="en-US" sz="1900" dirty="0"/>
          </a:p>
        </p:txBody>
      </p:sp>
      <p:sp>
        <p:nvSpPr>
          <p:cNvPr id="13" name="Shape 10"/>
          <p:cNvSpPr/>
          <p:nvPr/>
        </p:nvSpPr>
        <p:spPr>
          <a:xfrm>
            <a:off x="879277" y="4676418"/>
            <a:ext cx="7384613" cy="1101566"/>
          </a:xfrm>
          <a:prstGeom prst="rect">
            <a:avLst/>
          </a:prstGeom>
          <a:solidFill>
            <a:srgbClr val="FFFFFF">
              <a:alpha val="4000"/>
            </a:srgbClr>
          </a:solidFill>
          <a:ln/>
        </p:spPr>
        <p:txBody>
          <a:bodyPr/>
          <a:lstStyle/>
          <a:p>
            <a:endParaRPr lang="en-US"/>
          </a:p>
        </p:txBody>
      </p:sp>
      <p:sp>
        <p:nvSpPr>
          <p:cNvPr id="14" name="Text 11"/>
          <p:cNvSpPr/>
          <p:nvPr/>
        </p:nvSpPr>
        <p:spPr>
          <a:xfrm>
            <a:off x="1126927" y="4832152"/>
            <a:ext cx="1963817"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122"/>
                <a:cs typeface="Inter" pitchFamily="34" charset="-120"/>
              </a:rPr>
              <a:t>Accuracy</a:t>
            </a:r>
            <a:endParaRPr lang="en-US" sz="1900" dirty="0"/>
          </a:p>
        </p:txBody>
      </p:sp>
      <p:sp>
        <p:nvSpPr>
          <p:cNvPr id="15" name="Text 12"/>
          <p:cNvSpPr/>
          <p:nvPr/>
        </p:nvSpPr>
        <p:spPr>
          <a:xfrm>
            <a:off x="3591997" y="4832152"/>
            <a:ext cx="1960007"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122"/>
                <a:cs typeface="Inter" pitchFamily="34" charset="-120"/>
              </a:rPr>
              <a:t>84.2%</a:t>
            </a:r>
            <a:endParaRPr lang="en-US" sz="1900" dirty="0"/>
          </a:p>
        </p:txBody>
      </p:sp>
      <p:sp>
        <p:nvSpPr>
          <p:cNvPr id="16" name="Text 13"/>
          <p:cNvSpPr/>
          <p:nvPr/>
        </p:nvSpPr>
        <p:spPr>
          <a:xfrm>
            <a:off x="6053257" y="4832152"/>
            <a:ext cx="1963817" cy="790099"/>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122"/>
                <a:cs typeface="Inter" pitchFamily="34" charset="-120"/>
              </a:rPr>
              <a:t>Solid predictive power</a:t>
            </a:r>
            <a:endParaRPr lang="en-US" sz="1900" dirty="0"/>
          </a:p>
        </p:txBody>
      </p:sp>
      <p:sp>
        <p:nvSpPr>
          <p:cNvPr id="17" name="Shape 14"/>
          <p:cNvSpPr/>
          <p:nvPr/>
        </p:nvSpPr>
        <p:spPr>
          <a:xfrm>
            <a:off x="879277" y="5777984"/>
            <a:ext cx="7384613" cy="1496616"/>
          </a:xfrm>
          <a:prstGeom prst="rect">
            <a:avLst/>
          </a:prstGeom>
          <a:solidFill>
            <a:srgbClr val="000000">
              <a:alpha val="4000"/>
            </a:srgbClr>
          </a:solidFill>
          <a:ln/>
        </p:spPr>
        <p:txBody>
          <a:bodyPr/>
          <a:lstStyle/>
          <a:p>
            <a:endParaRPr lang="en-US"/>
          </a:p>
        </p:txBody>
      </p:sp>
      <p:sp>
        <p:nvSpPr>
          <p:cNvPr id="18" name="Text 15"/>
          <p:cNvSpPr/>
          <p:nvPr/>
        </p:nvSpPr>
        <p:spPr>
          <a:xfrm>
            <a:off x="1126927" y="5933718"/>
            <a:ext cx="1963817"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122"/>
                <a:cs typeface="Inter" pitchFamily="34" charset="-120"/>
              </a:rPr>
              <a:t>F1 Score</a:t>
            </a:r>
            <a:endParaRPr lang="en-US" sz="1900" dirty="0"/>
          </a:p>
        </p:txBody>
      </p:sp>
      <p:sp>
        <p:nvSpPr>
          <p:cNvPr id="19" name="Text 16"/>
          <p:cNvSpPr/>
          <p:nvPr/>
        </p:nvSpPr>
        <p:spPr>
          <a:xfrm>
            <a:off x="3591997" y="5933718"/>
            <a:ext cx="1960007" cy="395049"/>
          </a:xfrm>
          <a:prstGeom prst="rect">
            <a:avLst/>
          </a:prstGeom>
          <a:noFill/>
          <a:ln/>
        </p:spPr>
        <p:txBody>
          <a:bodyPr wrap="non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122"/>
                <a:cs typeface="Inter" pitchFamily="34" charset="-120"/>
              </a:rPr>
              <a:t>0.83</a:t>
            </a:r>
            <a:endParaRPr lang="en-US" sz="1900" dirty="0"/>
          </a:p>
        </p:txBody>
      </p:sp>
      <p:sp>
        <p:nvSpPr>
          <p:cNvPr id="20" name="Text 17"/>
          <p:cNvSpPr/>
          <p:nvPr/>
        </p:nvSpPr>
        <p:spPr>
          <a:xfrm>
            <a:off x="6053257" y="5933718"/>
            <a:ext cx="1963817" cy="1185148"/>
          </a:xfrm>
          <a:prstGeom prst="rect">
            <a:avLst/>
          </a:prstGeom>
          <a:noFill/>
          <a:ln/>
        </p:spPr>
        <p:txBody>
          <a:bodyPr wrap="squar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122"/>
                <a:cs typeface="Inter" pitchFamily="34" charset="-120"/>
              </a:rPr>
              <a:t>Balanced precision and recall</a:t>
            </a:r>
            <a:endParaRPr lang="en-US" sz="1900" dirty="0"/>
          </a:p>
        </p:txBody>
      </p:sp>
      <p:pic>
        <p:nvPicPr>
          <p:cNvPr id="28" name="Video 27">
            <a:hlinkClick r:id="" action="ppaction://media"/>
            <a:extLst>
              <a:ext uri="{FF2B5EF4-FFF2-40B4-BE49-F238E27FC236}">
                <a16:creationId xmlns:a16="http://schemas.microsoft.com/office/drawing/2014/main" id="{1FD4D0EC-7824-29D7-1157-5292DA9580D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2062765" y="5661965"/>
            <a:ext cx="2468880" cy="246888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49761"/>
    </mc:Choice>
    <mc:Fallback>
      <p:transition spd="slow" advTm="497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8"/>
                </p:tgtEl>
              </p:cMediaNode>
            </p:video>
            <p:seq concurrent="1" nextAc="seek">
              <p:cTn id="8" restart="whenNotActive" fill="hold" evtFilter="cancelBubble" nodeType="interactiveSeq">
                <p:stCondLst>
                  <p:cond evt="onClick" delay="0">
                    <p:tgtEl>
                      <p:spTgt spid="2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8"/>
                                        </p:tgtEl>
                                      </p:cBhvr>
                                    </p:cmd>
                                  </p:childTnLst>
                                </p:cTn>
                              </p:par>
                            </p:childTnLst>
                          </p:cTn>
                        </p:par>
                      </p:childTnLst>
                    </p:cTn>
                  </p:par>
                </p:childTnLst>
              </p:cTn>
              <p:nextCondLst>
                <p:cond evt="onClick" delay="0">
                  <p:tgtEl>
                    <p:spTgt spid="28"/>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9144000" y="0"/>
            <a:ext cx="5486400" cy="8229600"/>
          </a:xfrm>
          <a:prstGeom prst="rect">
            <a:avLst/>
          </a:prstGeom>
        </p:spPr>
      </p:pic>
      <p:sp>
        <p:nvSpPr>
          <p:cNvPr id="3" name="Text 0"/>
          <p:cNvSpPr/>
          <p:nvPr/>
        </p:nvSpPr>
        <p:spPr>
          <a:xfrm>
            <a:off x="697706" y="548283"/>
            <a:ext cx="6578203" cy="622935"/>
          </a:xfrm>
          <a:prstGeom prst="rect">
            <a:avLst/>
          </a:prstGeom>
          <a:noFill/>
          <a:ln/>
        </p:spPr>
        <p:txBody>
          <a:bodyPr wrap="none" lIns="0" tIns="0" rIns="0" bIns="0" rtlCol="0" anchor="t"/>
          <a:lstStyle/>
          <a:p>
            <a:pPr marL="0" indent="0">
              <a:lnSpc>
                <a:spcPts val="4900"/>
              </a:lnSpc>
              <a:buNone/>
            </a:pPr>
            <a:r>
              <a:rPr lang="en-US" sz="3900" b="1" kern="0" spc="-118" dirty="0">
                <a:solidFill>
                  <a:srgbClr val="000000"/>
                </a:solidFill>
                <a:latin typeface="Inter Bold" pitchFamily="34" charset="0"/>
                <a:ea typeface="Inter Bold" pitchFamily="34" charset="-122"/>
                <a:cs typeface="Inter Bold" pitchFamily="34" charset="-120"/>
              </a:rPr>
              <a:t>Conclusion and Future Steps</a:t>
            </a:r>
            <a:endParaRPr lang="en-US" sz="3900" dirty="0"/>
          </a:p>
        </p:txBody>
      </p:sp>
      <p:sp>
        <p:nvSpPr>
          <p:cNvPr id="4" name="Shape 1"/>
          <p:cNvSpPr/>
          <p:nvPr/>
        </p:nvSpPr>
        <p:spPr>
          <a:xfrm>
            <a:off x="697706" y="1470184"/>
            <a:ext cx="7748588" cy="1483043"/>
          </a:xfrm>
          <a:prstGeom prst="roundRect">
            <a:avLst>
              <a:gd name="adj" fmla="val 5646"/>
            </a:avLst>
          </a:prstGeom>
          <a:solidFill>
            <a:srgbClr val="DADBF1"/>
          </a:solidFill>
          <a:ln w="7620">
            <a:solidFill>
              <a:srgbClr val="C0C1D7"/>
            </a:solidFill>
            <a:prstDash val="solid"/>
          </a:ln>
        </p:spPr>
        <p:txBody>
          <a:bodyPr/>
          <a:lstStyle/>
          <a:p>
            <a:endParaRPr lang="en-US"/>
          </a:p>
        </p:txBody>
      </p:sp>
      <p:sp>
        <p:nvSpPr>
          <p:cNvPr id="5" name="Text 2"/>
          <p:cNvSpPr/>
          <p:nvPr/>
        </p:nvSpPr>
        <p:spPr>
          <a:xfrm>
            <a:off x="904637" y="1677114"/>
            <a:ext cx="2492216" cy="311468"/>
          </a:xfrm>
          <a:prstGeom prst="rect">
            <a:avLst/>
          </a:prstGeom>
          <a:noFill/>
          <a:ln/>
        </p:spPr>
        <p:txBody>
          <a:bodyPr wrap="none" lIns="0" tIns="0" rIns="0" bIns="0" rtlCol="0" anchor="t"/>
          <a:lstStyle/>
          <a:p>
            <a:pPr marL="0" indent="0">
              <a:lnSpc>
                <a:spcPts val="2450"/>
              </a:lnSpc>
              <a:buNone/>
            </a:pPr>
            <a:r>
              <a:rPr lang="en-US" sz="1950" b="1" kern="0" spc="-59" dirty="0">
                <a:solidFill>
                  <a:srgbClr val="272525"/>
                </a:solidFill>
                <a:latin typeface="Inter Bold" pitchFamily="34" charset="0"/>
                <a:ea typeface="Inter Bold" pitchFamily="34" charset="-122"/>
                <a:cs typeface="Inter Bold" pitchFamily="34" charset="-120"/>
              </a:rPr>
              <a:t>Key Findings</a:t>
            </a:r>
            <a:endParaRPr lang="en-US" sz="1950" dirty="0"/>
          </a:p>
        </p:txBody>
      </p:sp>
      <p:sp>
        <p:nvSpPr>
          <p:cNvPr id="6" name="Text 3"/>
          <p:cNvSpPr/>
          <p:nvPr/>
        </p:nvSpPr>
        <p:spPr>
          <a:xfrm>
            <a:off x="904637" y="2108121"/>
            <a:ext cx="7334726" cy="638175"/>
          </a:xfrm>
          <a:prstGeom prst="rect">
            <a:avLst/>
          </a:prstGeom>
          <a:noFill/>
          <a:ln/>
        </p:spPr>
        <p:txBody>
          <a:bodyPr wrap="square" lIns="0" tIns="0" rIns="0" bIns="0" rtlCol="0" anchor="t"/>
          <a:lstStyle/>
          <a:p>
            <a:pPr marL="0" indent="0">
              <a:lnSpc>
                <a:spcPts val="2500"/>
              </a:lnSpc>
              <a:buNone/>
            </a:pPr>
            <a:r>
              <a:rPr lang="en-US" sz="1550" kern="0" spc="-31" dirty="0">
                <a:solidFill>
                  <a:srgbClr val="272525"/>
                </a:solidFill>
                <a:latin typeface="Inter" pitchFamily="34" charset="0"/>
                <a:ea typeface="Inter" pitchFamily="34" charset="-122"/>
                <a:cs typeface="Inter" pitchFamily="34" charset="-120"/>
              </a:rPr>
              <a:t>Brand loyalty, pricing, and store characteristics are main drivers behind purchase decisions.</a:t>
            </a:r>
            <a:endParaRPr lang="en-US" sz="1550" dirty="0"/>
          </a:p>
        </p:txBody>
      </p:sp>
      <p:sp>
        <p:nvSpPr>
          <p:cNvPr id="7" name="Shape 4"/>
          <p:cNvSpPr/>
          <p:nvPr/>
        </p:nvSpPr>
        <p:spPr>
          <a:xfrm>
            <a:off x="697706" y="3152537"/>
            <a:ext cx="7748588" cy="1483043"/>
          </a:xfrm>
          <a:prstGeom prst="roundRect">
            <a:avLst>
              <a:gd name="adj" fmla="val 5646"/>
            </a:avLst>
          </a:prstGeom>
          <a:solidFill>
            <a:srgbClr val="DADBF1"/>
          </a:solidFill>
          <a:ln w="7620">
            <a:solidFill>
              <a:srgbClr val="C0C1D7"/>
            </a:solidFill>
            <a:prstDash val="solid"/>
          </a:ln>
        </p:spPr>
        <p:txBody>
          <a:bodyPr/>
          <a:lstStyle/>
          <a:p>
            <a:endParaRPr lang="en-US"/>
          </a:p>
        </p:txBody>
      </p:sp>
      <p:sp>
        <p:nvSpPr>
          <p:cNvPr id="8" name="Text 5"/>
          <p:cNvSpPr/>
          <p:nvPr/>
        </p:nvSpPr>
        <p:spPr>
          <a:xfrm>
            <a:off x="904637" y="3359468"/>
            <a:ext cx="2492216" cy="311468"/>
          </a:xfrm>
          <a:prstGeom prst="rect">
            <a:avLst/>
          </a:prstGeom>
          <a:noFill/>
          <a:ln/>
        </p:spPr>
        <p:txBody>
          <a:bodyPr wrap="none" lIns="0" tIns="0" rIns="0" bIns="0" rtlCol="0" anchor="t"/>
          <a:lstStyle/>
          <a:p>
            <a:pPr marL="0" indent="0">
              <a:lnSpc>
                <a:spcPts val="2450"/>
              </a:lnSpc>
              <a:buNone/>
            </a:pPr>
            <a:r>
              <a:rPr lang="en-US" sz="1950" b="1" kern="0" spc="-59" dirty="0">
                <a:solidFill>
                  <a:srgbClr val="272525"/>
                </a:solidFill>
                <a:latin typeface="Inter Bold" pitchFamily="34" charset="0"/>
                <a:ea typeface="Inter Bold" pitchFamily="34" charset="-122"/>
                <a:cs typeface="Inter Bold" pitchFamily="34" charset="-120"/>
              </a:rPr>
              <a:t>Model Effectiveness</a:t>
            </a:r>
            <a:endParaRPr lang="en-US" sz="1950" dirty="0"/>
          </a:p>
        </p:txBody>
      </p:sp>
      <p:sp>
        <p:nvSpPr>
          <p:cNvPr id="9" name="Text 6"/>
          <p:cNvSpPr/>
          <p:nvPr/>
        </p:nvSpPr>
        <p:spPr>
          <a:xfrm>
            <a:off x="904637" y="3790474"/>
            <a:ext cx="7334726" cy="638175"/>
          </a:xfrm>
          <a:prstGeom prst="rect">
            <a:avLst/>
          </a:prstGeom>
          <a:noFill/>
          <a:ln/>
        </p:spPr>
        <p:txBody>
          <a:bodyPr wrap="square" lIns="0" tIns="0" rIns="0" bIns="0" rtlCol="0" anchor="t"/>
          <a:lstStyle/>
          <a:p>
            <a:pPr marL="0" indent="0">
              <a:lnSpc>
                <a:spcPts val="2500"/>
              </a:lnSpc>
              <a:buNone/>
            </a:pPr>
            <a:r>
              <a:rPr lang="en-US" sz="1550" kern="0" spc="-31" dirty="0">
                <a:solidFill>
                  <a:srgbClr val="272525"/>
                </a:solidFill>
                <a:latin typeface="Inter" pitchFamily="34" charset="0"/>
                <a:ea typeface="Inter" pitchFamily="34" charset="-122"/>
                <a:cs typeface="Inter" pitchFamily="34" charset="-120"/>
              </a:rPr>
              <a:t>AUC score of 0.839 indicates good performance, but there's room for improvement.</a:t>
            </a:r>
            <a:endParaRPr lang="en-US" sz="1550" dirty="0"/>
          </a:p>
        </p:txBody>
      </p:sp>
      <p:sp>
        <p:nvSpPr>
          <p:cNvPr id="10" name="Shape 7"/>
          <p:cNvSpPr/>
          <p:nvPr/>
        </p:nvSpPr>
        <p:spPr>
          <a:xfrm>
            <a:off x="697706" y="4834890"/>
            <a:ext cx="7748588" cy="1163955"/>
          </a:xfrm>
          <a:prstGeom prst="roundRect">
            <a:avLst>
              <a:gd name="adj" fmla="val 7194"/>
            </a:avLst>
          </a:prstGeom>
          <a:solidFill>
            <a:srgbClr val="DADBF1"/>
          </a:solidFill>
          <a:ln w="7620">
            <a:solidFill>
              <a:srgbClr val="C0C1D7"/>
            </a:solidFill>
            <a:prstDash val="solid"/>
          </a:ln>
        </p:spPr>
        <p:txBody>
          <a:bodyPr/>
          <a:lstStyle/>
          <a:p>
            <a:endParaRPr lang="en-US"/>
          </a:p>
        </p:txBody>
      </p:sp>
      <p:sp>
        <p:nvSpPr>
          <p:cNvPr id="11" name="Text 8"/>
          <p:cNvSpPr/>
          <p:nvPr/>
        </p:nvSpPr>
        <p:spPr>
          <a:xfrm>
            <a:off x="904637" y="5041821"/>
            <a:ext cx="2551986" cy="311468"/>
          </a:xfrm>
          <a:prstGeom prst="rect">
            <a:avLst/>
          </a:prstGeom>
          <a:noFill/>
          <a:ln/>
        </p:spPr>
        <p:txBody>
          <a:bodyPr wrap="none" lIns="0" tIns="0" rIns="0" bIns="0" rtlCol="0" anchor="t"/>
          <a:lstStyle/>
          <a:p>
            <a:pPr marL="0" indent="0">
              <a:lnSpc>
                <a:spcPts val="2450"/>
              </a:lnSpc>
              <a:buNone/>
            </a:pPr>
            <a:r>
              <a:rPr lang="en-US" sz="1950" b="1" kern="0" spc="-59" dirty="0">
                <a:solidFill>
                  <a:srgbClr val="272525"/>
                </a:solidFill>
                <a:latin typeface="Inter Bold" pitchFamily="34" charset="0"/>
                <a:ea typeface="Inter Bold" pitchFamily="34" charset="-122"/>
                <a:cs typeface="Inter Bold" pitchFamily="34" charset="-120"/>
              </a:rPr>
              <a:t>Refinement Strategies</a:t>
            </a:r>
            <a:endParaRPr lang="en-US" sz="1950" dirty="0"/>
          </a:p>
        </p:txBody>
      </p:sp>
      <p:sp>
        <p:nvSpPr>
          <p:cNvPr id="12" name="Text 9"/>
          <p:cNvSpPr/>
          <p:nvPr/>
        </p:nvSpPr>
        <p:spPr>
          <a:xfrm>
            <a:off x="904637" y="5472827"/>
            <a:ext cx="7334726" cy="319088"/>
          </a:xfrm>
          <a:prstGeom prst="rect">
            <a:avLst/>
          </a:prstGeom>
          <a:noFill/>
          <a:ln/>
        </p:spPr>
        <p:txBody>
          <a:bodyPr wrap="none" lIns="0" tIns="0" rIns="0" bIns="0" rtlCol="0" anchor="t"/>
          <a:lstStyle/>
          <a:p>
            <a:pPr marL="0" indent="0">
              <a:lnSpc>
                <a:spcPts val="2500"/>
              </a:lnSpc>
              <a:buNone/>
            </a:pPr>
            <a:r>
              <a:rPr lang="en-US" sz="1550" kern="0" spc="-31" dirty="0">
                <a:solidFill>
                  <a:srgbClr val="272525"/>
                </a:solidFill>
                <a:latin typeface="Inter" pitchFamily="34" charset="0"/>
                <a:ea typeface="Inter" pitchFamily="34" charset="-122"/>
                <a:cs typeface="Inter" pitchFamily="34" charset="-120"/>
              </a:rPr>
              <a:t>Consider pruning or different splitting criteria to enhance model accuracy.</a:t>
            </a:r>
            <a:endParaRPr lang="en-US" sz="1550" dirty="0"/>
          </a:p>
        </p:txBody>
      </p:sp>
      <p:sp>
        <p:nvSpPr>
          <p:cNvPr id="13" name="Shape 10"/>
          <p:cNvSpPr/>
          <p:nvPr/>
        </p:nvSpPr>
        <p:spPr>
          <a:xfrm>
            <a:off x="697706" y="6198156"/>
            <a:ext cx="7748588" cy="1483043"/>
          </a:xfrm>
          <a:prstGeom prst="roundRect">
            <a:avLst>
              <a:gd name="adj" fmla="val 5646"/>
            </a:avLst>
          </a:prstGeom>
          <a:solidFill>
            <a:srgbClr val="DADBF1"/>
          </a:solidFill>
          <a:ln w="7620">
            <a:solidFill>
              <a:srgbClr val="C0C1D7"/>
            </a:solidFill>
            <a:prstDash val="solid"/>
          </a:ln>
        </p:spPr>
        <p:txBody>
          <a:bodyPr/>
          <a:lstStyle/>
          <a:p>
            <a:endParaRPr lang="en-US"/>
          </a:p>
        </p:txBody>
      </p:sp>
      <p:sp>
        <p:nvSpPr>
          <p:cNvPr id="14" name="Text 11"/>
          <p:cNvSpPr/>
          <p:nvPr/>
        </p:nvSpPr>
        <p:spPr>
          <a:xfrm>
            <a:off x="904637" y="6405086"/>
            <a:ext cx="2492216" cy="311468"/>
          </a:xfrm>
          <a:prstGeom prst="rect">
            <a:avLst/>
          </a:prstGeom>
          <a:noFill/>
          <a:ln/>
        </p:spPr>
        <p:txBody>
          <a:bodyPr wrap="none" lIns="0" tIns="0" rIns="0" bIns="0" rtlCol="0" anchor="t"/>
          <a:lstStyle/>
          <a:p>
            <a:pPr marL="0" indent="0">
              <a:lnSpc>
                <a:spcPts val="2450"/>
              </a:lnSpc>
              <a:buNone/>
            </a:pPr>
            <a:r>
              <a:rPr lang="en-US" sz="1950" b="1" kern="0" spc="-59" dirty="0">
                <a:solidFill>
                  <a:srgbClr val="272525"/>
                </a:solidFill>
                <a:latin typeface="Inter Bold" pitchFamily="34" charset="0"/>
                <a:ea typeface="Inter Bold" pitchFamily="34" charset="-122"/>
                <a:cs typeface="Inter Bold" pitchFamily="34" charset="-120"/>
              </a:rPr>
              <a:t>Feature Expansion</a:t>
            </a:r>
            <a:endParaRPr lang="en-US" sz="1950" dirty="0"/>
          </a:p>
        </p:txBody>
      </p:sp>
      <p:sp>
        <p:nvSpPr>
          <p:cNvPr id="15" name="Text 12"/>
          <p:cNvSpPr/>
          <p:nvPr/>
        </p:nvSpPr>
        <p:spPr>
          <a:xfrm>
            <a:off x="904637" y="6836093"/>
            <a:ext cx="7334726" cy="638175"/>
          </a:xfrm>
          <a:prstGeom prst="rect">
            <a:avLst/>
          </a:prstGeom>
          <a:noFill/>
          <a:ln/>
        </p:spPr>
        <p:txBody>
          <a:bodyPr wrap="square" lIns="0" tIns="0" rIns="0" bIns="0" rtlCol="0" anchor="t"/>
          <a:lstStyle/>
          <a:p>
            <a:pPr marL="0" indent="0">
              <a:lnSpc>
                <a:spcPts val="2500"/>
              </a:lnSpc>
              <a:buNone/>
            </a:pPr>
            <a:r>
              <a:rPr lang="en-US" sz="1550" kern="0" spc="-31" dirty="0">
                <a:solidFill>
                  <a:srgbClr val="272525"/>
                </a:solidFill>
                <a:latin typeface="Inter" pitchFamily="34" charset="0"/>
                <a:ea typeface="Inter" pitchFamily="34" charset="-122"/>
                <a:cs typeface="Inter" pitchFamily="34" charset="-120"/>
              </a:rPr>
              <a:t>Incorporate customer demographics or seasonal factors for more nuanced predictions.</a:t>
            </a:r>
            <a:endParaRPr lang="en-US" sz="1550" dirty="0"/>
          </a:p>
        </p:txBody>
      </p:sp>
      <p:pic>
        <p:nvPicPr>
          <p:cNvPr id="24" name="Video 23">
            <a:hlinkClick r:id="" action="ppaction://media"/>
            <a:extLst>
              <a:ext uri="{FF2B5EF4-FFF2-40B4-BE49-F238E27FC236}">
                <a16:creationId xmlns:a16="http://schemas.microsoft.com/office/drawing/2014/main" id="{21932261-0DB2-209B-5C94-DD5C186CBA1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2062765" y="5661965"/>
            <a:ext cx="2468880" cy="246888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55250"/>
    </mc:Choice>
    <mc:Fallback>
      <p:transition spd="slow" advTm="55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4"/>
                </p:tgtEl>
              </p:cMediaNode>
            </p:video>
            <p:seq concurrent="1" nextAc="seek">
              <p:cTn id="8" restart="whenNotActive" fill="hold" evtFilter="cancelBubble" nodeType="interactiveSeq">
                <p:stCondLst>
                  <p:cond evt="onClick" delay="0">
                    <p:tgtEl>
                      <p:spTgt spid="2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4"/>
                                        </p:tgtEl>
                                      </p:cBhvr>
                                    </p:cmd>
                                  </p:childTnLst>
                                </p:cTn>
                              </p:par>
                            </p:childTnLst>
                          </p:cTn>
                        </p:par>
                      </p:childTnLst>
                    </p:cTn>
                  </p:par>
                </p:childTnLst>
              </p:cTn>
              <p:nextCondLst>
                <p:cond evt="onClick" delay="0">
                  <p:tgtEl>
                    <p:spTgt spid="24"/>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82</TotalTime>
  <Words>971</Words>
  <Application>Microsoft Office PowerPoint</Application>
  <PresentationFormat>Custom</PresentationFormat>
  <Paragraphs>65</Paragraphs>
  <Slides>6</Slides>
  <Notes>6</Notes>
  <HiddenSlides>0</HiddenSlides>
  <MMClips>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Inter</vt:lpstr>
      <vt:lpstr>Inter Bold</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Harry Depina</cp:lastModifiedBy>
  <cp:revision>4</cp:revision>
  <dcterms:created xsi:type="dcterms:W3CDTF">2024-10-27T19:29:13Z</dcterms:created>
  <dcterms:modified xsi:type="dcterms:W3CDTF">2024-10-27T20:56:02Z</dcterms:modified>
</cp:coreProperties>
</file>